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57" r:id="rId3"/>
    <p:sldId id="296" r:id="rId4"/>
    <p:sldId id="297" r:id="rId5"/>
    <p:sldId id="298" r:id="rId6"/>
    <p:sldId id="299" r:id="rId7"/>
    <p:sldId id="295" r:id="rId8"/>
  </p:sldIdLst>
  <p:sldSz cx="9144000" cy="5143500" type="screen16x9"/>
  <p:notesSz cx="6858000" cy="9144000"/>
  <p:embeddedFontLst>
    <p:embeddedFont>
      <p:font typeface="EB Garamond" panose="020B0604020202020204" charset="0"/>
      <p:regular r:id="rId10"/>
      <p:bold r:id="rId11"/>
      <p:italic r:id="rId12"/>
      <p:boldItalic r:id="rId13"/>
    </p:embeddedFont>
    <p:embeddedFont>
      <p:font typeface="EB Garamond ExtraBold" panose="020B0604020202020204" charset="0"/>
      <p:bold r:id="rId14"/>
      <p:boldItalic r:id="rId15"/>
    </p:embeddedFont>
    <p:embeddedFont>
      <p:font typeface="EB Garamond Medium" panose="020B0604020202020204" charset="0"/>
      <p:regular r:id="rId16"/>
      <p:bold r:id="rId17"/>
      <p:italic r:id="rId18"/>
      <p:boldItalic r:id="rId19"/>
    </p:embeddedFont>
    <p:embeddedFont>
      <p:font typeface="Libre Baskerville" panose="020B0604020202020204" charset="0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19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6DC714-484B-4EF7-8DF7-E77E0FDC4045}">
  <a:tblStyle styleId="{826DC714-484B-4EF7-8DF7-E77E0FDC40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>
        <p:guide orient="horz" pos="5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98feb88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98feb88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98feb88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98feb88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753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98feb88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98feb88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14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98feb88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98feb88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88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98feb88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98feb88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5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98feb88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98feb88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513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62588" y="1322251"/>
            <a:ext cx="46545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300" b="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28400" y="804698"/>
            <a:ext cx="9849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3294375" y="2562440"/>
            <a:ext cx="4719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300" b="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6225" y="483844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133625" y="1001049"/>
            <a:ext cx="6876600" cy="3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447388" y="-14050"/>
            <a:ext cx="8249225" cy="5157425"/>
            <a:chOff x="400525" y="-14050"/>
            <a:chExt cx="8249225" cy="5157425"/>
          </a:xfrm>
        </p:grpSpPr>
        <p:cxnSp>
          <p:nvCxnSpPr>
            <p:cNvPr id="21" name="Google Shape;21;p4"/>
            <p:cNvCxnSpPr/>
            <p:nvPr/>
          </p:nvCxnSpPr>
          <p:spPr>
            <a:xfrm>
              <a:off x="400525" y="-14050"/>
              <a:ext cx="0" cy="4897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4"/>
            <p:cNvCxnSpPr/>
            <p:nvPr/>
          </p:nvCxnSpPr>
          <p:spPr>
            <a:xfrm>
              <a:off x="407550" y="4604450"/>
              <a:ext cx="82422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4"/>
            <p:cNvCxnSpPr/>
            <p:nvPr/>
          </p:nvCxnSpPr>
          <p:spPr>
            <a:xfrm>
              <a:off x="8642700" y="3105775"/>
              <a:ext cx="0" cy="2037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2"/>
          <p:cNvGrpSpPr/>
          <p:nvPr/>
        </p:nvGrpSpPr>
        <p:grpSpPr>
          <a:xfrm>
            <a:off x="447388" y="-14050"/>
            <a:ext cx="8249225" cy="5157425"/>
            <a:chOff x="400525" y="-14050"/>
            <a:chExt cx="8249225" cy="5157425"/>
          </a:xfrm>
        </p:grpSpPr>
        <p:cxnSp>
          <p:nvCxnSpPr>
            <p:cNvPr id="120" name="Google Shape;120;p22"/>
            <p:cNvCxnSpPr/>
            <p:nvPr/>
          </p:nvCxnSpPr>
          <p:spPr>
            <a:xfrm>
              <a:off x="400525" y="-14050"/>
              <a:ext cx="0" cy="4897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22"/>
            <p:cNvCxnSpPr/>
            <p:nvPr/>
          </p:nvCxnSpPr>
          <p:spPr>
            <a:xfrm>
              <a:off x="407550" y="4604450"/>
              <a:ext cx="82422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22"/>
            <p:cNvCxnSpPr/>
            <p:nvPr/>
          </p:nvCxnSpPr>
          <p:spPr>
            <a:xfrm>
              <a:off x="8642700" y="3105775"/>
              <a:ext cx="0" cy="2037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3"/>
          <p:cNvCxnSpPr/>
          <p:nvPr/>
        </p:nvCxnSpPr>
        <p:spPr>
          <a:xfrm>
            <a:off x="4393825" y="1427675"/>
            <a:ext cx="0" cy="371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 rot="10800000">
            <a:off x="6525" y="4771875"/>
            <a:ext cx="439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7CBB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83844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ibre Baskerville"/>
              <a:buNone/>
              <a:defRPr sz="26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ibre Baskerville"/>
              <a:buNone/>
              <a:defRPr sz="26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ibre Baskerville"/>
              <a:buNone/>
              <a:defRPr sz="26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ibre Baskerville"/>
              <a:buNone/>
              <a:defRPr sz="26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ibre Baskerville"/>
              <a:buNone/>
              <a:defRPr sz="26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ibre Baskerville"/>
              <a:buNone/>
              <a:defRPr sz="26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ibre Baskerville"/>
              <a:buNone/>
              <a:defRPr sz="26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ibre Baskerville"/>
              <a:buNone/>
              <a:defRPr sz="26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ibre Baskerville"/>
              <a:buNone/>
              <a:defRPr sz="26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○"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■"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○"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■"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○"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■"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1130038" y="3709702"/>
            <a:ext cx="4719600" cy="629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1130038" y="1229323"/>
            <a:ext cx="4719600" cy="1238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xfrm>
            <a:off x="1162588" y="1322251"/>
            <a:ext cx="46545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0070C0"/>
                </a:solidFill>
              </a:rPr>
              <a:t>Как выбрать растение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3294363" y="2469513"/>
            <a:ext cx="4719600" cy="1238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ctrTitle" idx="2"/>
          </p:nvPr>
        </p:nvSpPr>
        <p:spPr>
          <a:xfrm>
            <a:off x="3294375" y="2562440"/>
            <a:ext cx="4719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solidFill>
                  <a:srgbClr val="0070C0"/>
                </a:solidFill>
              </a:rPr>
              <a:t>В свой Аквариум</a:t>
            </a:r>
            <a:endParaRPr sz="4400" dirty="0">
              <a:solidFill>
                <a:srgbClr val="0070C0"/>
              </a:solidFill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2692" flipH="1">
            <a:off x="6242339" y="-274261"/>
            <a:ext cx="2553867" cy="300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5971" flipH="1">
            <a:off x="474972" y="2558785"/>
            <a:ext cx="2924132" cy="106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1130050" y="3812000"/>
            <a:ext cx="47196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Создано специально для сайта Водный Мир</a:t>
            </a:r>
            <a:endParaRPr sz="1800" dirty="0"/>
          </a:p>
        </p:txBody>
      </p:sp>
      <p:sp>
        <p:nvSpPr>
          <p:cNvPr id="10" name="Google Shape;136;p26">
            <a:extLst>
              <a:ext uri="{FF2B5EF4-FFF2-40B4-BE49-F238E27FC236}">
                <a16:creationId xmlns:a16="http://schemas.microsoft.com/office/drawing/2014/main" id="{57D4345E-78DD-40D7-9D78-F9DE6DF18197}"/>
              </a:ext>
            </a:extLst>
          </p:cNvPr>
          <p:cNvSpPr txBox="1">
            <a:spLocks/>
          </p:cNvSpPr>
          <p:nvPr/>
        </p:nvSpPr>
        <p:spPr>
          <a:xfrm>
            <a:off x="1188443" y="359623"/>
            <a:ext cx="3608380" cy="86895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Baskerville"/>
              <a:buNone/>
              <a:defRPr sz="53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Baskerville"/>
              <a:buNone/>
              <a:defRPr sz="72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Baskerville"/>
              <a:buNone/>
              <a:defRPr sz="72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Baskerville"/>
              <a:buNone/>
              <a:defRPr sz="72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Baskerville"/>
              <a:buNone/>
              <a:defRPr sz="72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Baskerville"/>
              <a:buNone/>
              <a:defRPr sz="72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Baskerville"/>
              <a:buNone/>
              <a:defRPr sz="72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Baskerville"/>
              <a:buNone/>
              <a:defRPr sz="72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Baskerville"/>
              <a:buNone/>
              <a:defRPr sz="72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ru-RU" sz="3200" dirty="0">
                <a:solidFill>
                  <a:srgbClr val="0070C0"/>
                </a:solidFill>
              </a:rPr>
              <a:t>Мастер класс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12FDDB8F-448D-48D3-9B08-9DBECC12A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0" y="42777"/>
            <a:ext cx="8606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460537" y="483844"/>
            <a:ext cx="79570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70C0"/>
                </a:solidFill>
              </a:rPr>
              <a:t>Содержание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2609711" y="1001049"/>
            <a:ext cx="5400514" cy="3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ru-RU" sz="2000" dirty="0">
                <a:solidFill>
                  <a:srgbClr val="0070C0"/>
                </a:solidFill>
              </a:rPr>
              <a:t>Польза растений для аквариума</a:t>
            </a:r>
          </a:p>
          <a:p>
            <a:pPr marL="342900" lvl="0" indent="-3429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ru-RU" sz="2000" dirty="0">
                <a:solidFill>
                  <a:srgbClr val="0070C0"/>
                </a:solidFill>
              </a:rPr>
              <a:t>Какие растения выбрать для аквариума</a:t>
            </a:r>
          </a:p>
          <a:p>
            <a:pPr marL="342900" lvl="0" indent="-3429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ru-RU" sz="2000" dirty="0">
                <a:solidFill>
                  <a:srgbClr val="0070C0"/>
                </a:solidFill>
              </a:rPr>
              <a:t>Рекомендации по посадке</a:t>
            </a:r>
          </a:p>
          <a:p>
            <a:pPr marL="342900" lvl="0" indent="-3429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ru-RU" sz="2000" dirty="0">
                <a:solidFill>
                  <a:srgbClr val="0070C0"/>
                </a:solidFill>
              </a:rPr>
              <a:t>Болезни растений</a:t>
            </a:r>
            <a:endParaRPr sz="2000" dirty="0">
              <a:solidFill>
                <a:srgbClr val="0070C0"/>
              </a:solidFill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48526">
            <a:off x="1797868" y="3401979"/>
            <a:ext cx="1179324" cy="102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65440" flipH="1">
            <a:off x="7010447" y="2163869"/>
            <a:ext cx="1809405" cy="67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09;p42">
            <a:extLst>
              <a:ext uri="{FF2B5EF4-FFF2-40B4-BE49-F238E27FC236}">
                <a16:creationId xmlns:a16="http://schemas.microsoft.com/office/drawing/2014/main" id="{8CEF2E1F-7093-4279-BC5C-CD26CF55D6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768"/>
          <a:stretch/>
        </p:blipFill>
        <p:spPr>
          <a:xfrm>
            <a:off x="1" y="3152675"/>
            <a:ext cx="1613475" cy="19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726225" y="483844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2800" dirty="0">
                <a:solidFill>
                  <a:srgbClr val="0070C0"/>
                </a:solidFill>
              </a:rPr>
              <a:t>Польза растений для аквариума</a:t>
            </a:r>
            <a:endParaRPr lang="ru-RU" sz="2800" b="0" dirty="0">
              <a:solidFill>
                <a:srgbClr val="0070C0"/>
              </a:solidFill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1133625" y="1001049"/>
            <a:ext cx="6876600" cy="3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</a:rPr>
              <a:t>Растения в аквариуме выполняют несколько важных функций: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ru-RU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1)Фотосинтез: </a:t>
            </a:r>
            <a:r>
              <a:rPr lang="ru-RU" dirty="0"/>
              <a:t>Растения проводят фотосинтез, производя кислород и поглощая углекислый газ, что способствует созданию более здоровой среды для всех обитателей аквариума.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ru-RU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2)Биологическое равновесие: </a:t>
            </a:r>
            <a:r>
              <a:rPr lang="ru-RU" dirty="0"/>
              <a:t>Растения перерабатывают органические отходы, что помогает поддерживать чистоту воды и улучшает качество воды в аквариуме.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ru-RU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3)Индикаторы проблем: </a:t>
            </a:r>
            <a:r>
              <a:rPr lang="ru-RU" dirty="0"/>
              <a:t>Растения могут служить индикаторами для обнаружения дисбаланса в аквариуме, так как их внешний вид и темпы роста могут указывать на недостаток света, углекислого газа, удобрений или наличие вредных веществ в воде.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ru-RU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4)Обеспечение места обитания: </a:t>
            </a:r>
            <a:r>
              <a:rPr lang="ru-RU" dirty="0"/>
              <a:t>Различные виды рыб используют растения как место для отдыха, скрытия и размножения, а также как источник пищи. Растения помогают создать естественную среду для аквариумных обитателей, что способствует созданию более приятной и здоровой среды для них.</a:t>
            </a:r>
            <a:endParaRPr dirty="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5440" flipH="1">
            <a:off x="7010447" y="2163869"/>
            <a:ext cx="1809405" cy="674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510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80;p58">
            <a:extLst>
              <a:ext uri="{FF2B5EF4-FFF2-40B4-BE49-F238E27FC236}">
                <a16:creationId xmlns:a16="http://schemas.microsoft.com/office/drawing/2014/main" id="{8A6C78BB-F166-49AB-87F8-072961922F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923" y="314785"/>
            <a:ext cx="1311926" cy="137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726225" y="483844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2800" dirty="0">
                <a:solidFill>
                  <a:srgbClr val="0070C0"/>
                </a:solidFill>
              </a:rPr>
              <a:t>Какие растения выбрать для аквариума</a:t>
            </a:r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1133625" y="1001049"/>
            <a:ext cx="6876600" cy="3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При выборе растений для аквариума следует учитывать несколько важных факторов: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ru-RU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1) Объем аквариума: </a:t>
            </a:r>
            <a:r>
              <a:rPr lang="ru-RU" dirty="0"/>
              <a:t>Различные растения могут быть более или менее подходящими для разных размеров аквариумов, и это может влиять на выбор растений.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2) Температура воды: </a:t>
            </a:r>
            <a:r>
              <a:rPr lang="ru-RU" dirty="0"/>
              <a:t>Разные виды растений предпочитают разные температурные условия, поэтому важно учитывать температуру воды при выборе растений.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3) Освещение: </a:t>
            </a:r>
            <a:r>
              <a:rPr lang="ru-RU" dirty="0"/>
              <a:t>Растения нуждаются в свете для фотосинтеза, поэтому необходимо учитывать требования растений к освещению и обеспечивать им соответствующие условия.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4) Совместимость с рыбами: </a:t>
            </a:r>
            <a:r>
              <a:rPr lang="ru-RU" dirty="0"/>
              <a:t>При выборе растений важно учитывать совместимость с обитающими в аквариуме рыбами, чтобы избежать проблем с видовой несовместимостью и избежать случаев, когда рыбы могут повредить растения.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ru-RU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</a:rPr>
              <a:t>Кроме того, финансовые возможности аквариумиста также могут оказать влияние на выбор растений, так как некоторые виды растений могут быть более дорогими или считаться элитными. </a:t>
            </a:r>
            <a:r>
              <a:rPr lang="ru-RU" dirty="0" err="1">
                <a:solidFill>
                  <a:schemeClr val="tx1"/>
                </a:solidFill>
              </a:rPr>
              <a:t>Анубиас</a:t>
            </a:r>
            <a:r>
              <a:rPr lang="ru-RU" dirty="0">
                <a:solidFill>
                  <a:schemeClr val="tx1"/>
                </a:solidFill>
              </a:rPr>
              <a:t> карликовый, например, является популярным выбором для создания "ковра" в аквариуме из-за своей неприхотливости и привлекательного вида.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5440" flipH="1">
            <a:off x="7010447" y="2163869"/>
            <a:ext cx="1809405" cy="674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1491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77;p58">
            <a:extLst>
              <a:ext uri="{FF2B5EF4-FFF2-40B4-BE49-F238E27FC236}">
                <a16:creationId xmlns:a16="http://schemas.microsoft.com/office/drawing/2014/main" id="{D583F3B0-95B9-43C6-9621-DE6864FC2D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662" y="1757177"/>
            <a:ext cx="1311925" cy="127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48526">
            <a:off x="431529" y="3776621"/>
            <a:ext cx="1179324" cy="102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726225" y="483844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2800" dirty="0">
                <a:solidFill>
                  <a:srgbClr val="0070C0"/>
                </a:solidFill>
              </a:rPr>
              <a:t>Рекомендации по посадке</a:t>
            </a:r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1133625" y="1001049"/>
            <a:ext cx="7284000" cy="3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</a:rPr>
              <a:t>Для успешного размещения растений в аквариуме важно учитывать несколько ключевых параметров. 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1)Почва: </a:t>
            </a:r>
            <a:r>
              <a:rPr lang="ru-RU" dirty="0"/>
              <a:t>Различные виды растений требуют разного состава почвы. Некоторые могут хорошо расти и процветать с определенными типами грунта и удобрений, в то время как другие могут страдать от неподходящих условий.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2)Состав: </a:t>
            </a:r>
            <a:r>
              <a:rPr lang="ru-RU" dirty="0"/>
              <a:t>Состав воды также играет важную роль. Разные виды растений предпочитают различные условия воды - некоторые предпочитают морскую воду, другие пресную. Поэтому при выборе растений для аквариума важно учитывать желаемую среду.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3)Свет: </a:t>
            </a:r>
            <a:r>
              <a:rPr lang="ru-RU" dirty="0"/>
              <a:t>Освещение является еще одним ключевым фактором для здоровья растений. Каждый вид имеет свои потребности в освещении, поэтому важно обеспечить правильный уровень света для каждого растения.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4)Объём: </a:t>
            </a:r>
            <a:r>
              <a:rPr lang="ru-RU" dirty="0">
                <a:solidFill>
                  <a:schemeClr val="bg1"/>
                </a:solidFill>
              </a:rPr>
              <a:t>Объем аквариума определяет доступное пространство и количество воды, поэтому важно избегать перенаселения растений, чтобы они не душили друг друга.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0070C0"/>
                </a:solidFill>
              </a:rPr>
              <a:t>5)Совместимость: </a:t>
            </a:r>
            <a:r>
              <a:rPr lang="ru-RU" dirty="0"/>
              <a:t>Кроме того, приобретая растения, следует обратить внимание на рекомендации по совместимости с различными видами рыб. Это позволит избежать конфликтов и обеспечить гармонию в аквариуме, где рыбки не повредят растения, а растения не навредят рыбкам.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4431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726225" y="483844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2800" dirty="0">
                <a:solidFill>
                  <a:srgbClr val="0070C0"/>
                </a:solidFill>
              </a:rPr>
              <a:t>Болезни растений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BC104F2-610C-4378-AD09-B54BACFC51E3}"/>
              </a:ext>
            </a:extLst>
          </p:cNvPr>
          <p:cNvSpPr/>
          <p:nvPr/>
        </p:nvSpPr>
        <p:spPr>
          <a:xfrm>
            <a:off x="1104620" y="887220"/>
            <a:ext cx="7191725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Растения для аквариума могут столкнуться с различными проблемами, такими как недостаток света, удобрений и углекислого газа. Эти проблемы можно легко определить по характерным симптомам и принять простые меры для их решения.</a:t>
            </a:r>
          </a:p>
          <a:p>
            <a:endParaRPr lang="ru-RU" sz="1200" dirty="0">
              <a:solidFill>
                <a:schemeClr val="bg1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r>
              <a:rPr lang="ru-RU" sz="1200" dirty="0">
                <a:solidFill>
                  <a:srgbClr val="0070C0"/>
                </a:solidFill>
                <a:latin typeface="EB Garamond ExtraBold" panose="020B0604020202020204" charset="0"/>
                <a:ea typeface="EB Garamond ExtraBold" panose="020B0604020202020204" charset="0"/>
                <a:cs typeface="EB Garamond ExtraBold" panose="020B0604020202020204" charset="0"/>
              </a:rPr>
              <a:t>1)Проблемы со светом: </a:t>
            </a:r>
            <a:r>
              <a:rPr lang="ru-RU" sz="12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Например, если растение становится бледным и чахлым, это может быть признаком нехватки света. Увеличение продолжительности освещения или снижение температуры воды может помочь исправить эту проблему.</a:t>
            </a:r>
          </a:p>
          <a:p>
            <a:endParaRPr lang="ru-RU" sz="1200" dirty="0">
              <a:solidFill>
                <a:schemeClr val="bg1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r>
              <a:rPr lang="ru-RU" sz="1200" dirty="0">
                <a:solidFill>
                  <a:srgbClr val="0070C0"/>
                </a:solidFill>
                <a:latin typeface="EB Garamond ExtraBold" panose="020B0604020202020204" charset="0"/>
                <a:ea typeface="EB Garamond ExtraBold" panose="020B0604020202020204" charset="0"/>
                <a:cs typeface="EB Garamond ExtraBold" panose="020B0604020202020204" charset="0"/>
              </a:rPr>
              <a:t>2)Проблемы с удобрениями: </a:t>
            </a:r>
            <a:r>
              <a:rPr lang="ru-RU" sz="12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Недостаток удобрений часто отражается на листьях растений. Они могут стать бледными, скручиваться и покрываться дырочками. Для исправления этой проблемы необходимо восполнить недостающие микроэлементы, такие как железо.</a:t>
            </a:r>
          </a:p>
          <a:p>
            <a:endParaRPr lang="ru-RU" sz="1200" dirty="0">
              <a:solidFill>
                <a:schemeClr val="bg1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r>
              <a:rPr lang="ru-RU" sz="1200" dirty="0">
                <a:solidFill>
                  <a:srgbClr val="0070C0"/>
                </a:solidFill>
                <a:latin typeface="EB Garamond ExtraBold" panose="020B0604020202020204" charset="0"/>
                <a:ea typeface="EB Garamond ExtraBold" panose="020B0604020202020204" charset="0"/>
                <a:cs typeface="EB Garamond ExtraBold" panose="020B0604020202020204" charset="0"/>
              </a:rPr>
              <a:t>3)Проблемы с углекислым газом: </a:t>
            </a:r>
            <a:r>
              <a:rPr lang="ru-RU" sz="12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Если у растений не хватает углекислого газа, их рост может замедлиться, а листья начнут желтеть по краям из-за </a:t>
            </a:r>
            <a:r>
              <a:rPr lang="ru-RU" sz="13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замедленного</a:t>
            </a:r>
            <a:r>
              <a:rPr lang="ru-RU" sz="12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фотосинтеза. В этом случае можно использовать бражную установку или попробовать снизить температуру воды, чтобы восстановить баланс.</a:t>
            </a:r>
          </a:p>
        </p:txBody>
      </p:sp>
      <p:pic>
        <p:nvPicPr>
          <p:cNvPr id="8" name="Google Shape;776;p58">
            <a:extLst>
              <a:ext uri="{FF2B5EF4-FFF2-40B4-BE49-F238E27FC236}">
                <a16:creationId xmlns:a16="http://schemas.microsoft.com/office/drawing/2014/main" id="{6BB9508D-723D-45A2-8EB5-BFD460EC27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02" y="3331221"/>
            <a:ext cx="1357675" cy="1383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649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604;p53">
            <a:extLst>
              <a:ext uri="{FF2B5EF4-FFF2-40B4-BE49-F238E27FC236}">
                <a16:creationId xmlns:a16="http://schemas.microsoft.com/office/drawing/2014/main" id="{05E679E5-C3AD-4CDC-817E-50E9F66216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762" y="1126238"/>
            <a:ext cx="1025950" cy="23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726225" y="483844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1895545" y="1949149"/>
            <a:ext cx="6114680" cy="257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sz="4400" dirty="0">
                <a:solidFill>
                  <a:srgbClr val="0070C0"/>
                </a:solidFill>
              </a:rPr>
              <a:t>Спасибо за внимание</a:t>
            </a:r>
            <a:endParaRPr sz="4400" dirty="0">
              <a:solidFill>
                <a:srgbClr val="0070C0"/>
              </a:solidFill>
            </a:endParaRPr>
          </a:p>
        </p:txBody>
      </p:sp>
      <p:pic>
        <p:nvPicPr>
          <p:cNvPr id="7" name="Google Shape;409;p42">
            <a:extLst>
              <a:ext uri="{FF2B5EF4-FFF2-40B4-BE49-F238E27FC236}">
                <a16:creationId xmlns:a16="http://schemas.microsoft.com/office/drawing/2014/main" id="{8698C4A6-4FB6-4A79-ABEC-E1D8C6B951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2768"/>
          <a:stretch/>
        </p:blipFill>
        <p:spPr>
          <a:xfrm>
            <a:off x="1" y="3152675"/>
            <a:ext cx="1613475" cy="19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78;p58">
            <a:extLst>
              <a:ext uri="{FF2B5EF4-FFF2-40B4-BE49-F238E27FC236}">
                <a16:creationId xmlns:a16="http://schemas.microsoft.com/office/drawing/2014/main" id="{3654AD0E-E15D-4688-84E8-2360C78C3AC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7299" y="2995414"/>
            <a:ext cx="819975" cy="152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C4CE0EE6-8042-48BC-8B58-DBA071097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4" y="-41678"/>
            <a:ext cx="7443305" cy="51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579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quarium Mont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7CBB4"/>
      </a:accent1>
      <a:accent2>
        <a:srgbClr val="B1180E"/>
      </a:accent2>
      <a:accent3>
        <a:srgbClr val="D98B6C"/>
      </a:accent3>
      <a:accent4>
        <a:srgbClr val="9DA7BC"/>
      </a:accent4>
      <a:accent5>
        <a:srgbClr val="DC6D52"/>
      </a:accent5>
      <a:accent6>
        <a:srgbClr val="7B8CA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696</Words>
  <Application>Microsoft Office PowerPoint</Application>
  <PresentationFormat>Экран (16:9)</PresentationFormat>
  <Paragraphs>44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EB Garamond Medium</vt:lpstr>
      <vt:lpstr>EB Garamond</vt:lpstr>
      <vt:lpstr>EB Garamond ExtraBold</vt:lpstr>
      <vt:lpstr>Libre Baskerville</vt:lpstr>
      <vt:lpstr>Arial</vt:lpstr>
      <vt:lpstr>Aquarium Month by Slidesgo</vt:lpstr>
      <vt:lpstr>Как выбрать растение</vt:lpstr>
      <vt:lpstr>Содержание</vt:lpstr>
      <vt:lpstr>Польза растений для аквариума</vt:lpstr>
      <vt:lpstr>Какие растения выбрать для аквариума</vt:lpstr>
      <vt:lpstr>Рекомендации по посадке</vt:lpstr>
      <vt:lpstr>Болезни растений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</dc:title>
  <cp:lastModifiedBy>1</cp:lastModifiedBy>
  <cp:revision>86</cp:revision>
  <dcterms:modified xsi:type="dcterms:W3CDTF">2024-05-25T20:20:03Z</dcterms:modified>
</cp:coreProperties>
</file>